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9B45-1E6B-47D7-A978-42AD6DA606B4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FF6E-2A76-42A9-96EE-363500699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1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2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1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1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0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6E2F80-EEF5-4B55-99FE-087FD8956AE7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15949A-F971-4757-9461-D5D9B7907BB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bcy;&amp;ocy;&amp;rcy;&amp;kcy;&amp;icy; - &amp;Ocy;&amp;bcy;&amp;ocy;&amp;icy; &amp;ncy;&amp;acy; &amp;rcy;&amp;acy;&amp;bcy;&amp;ocy;&amp;chcy;&amp;icy;&amp;jcy; &amp;scy;&amp;tcy;&amp;ocy;&amp;lcy; - &amp;Vcy;&amp;scy;&amp;iecy; &amp;dcy;&amp;lcy;&amp;yacy; &amp;Fcy;&amp;ocy;&amp;tcy;&amp;ocy;&amp;shcy;&amp;ocy;&amp;pcy; - Photoshop - MY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"/>
            <a:ext cx="12192000" cy="68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1780" y="126125"/>
            <a:ext cx="40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золота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7683" y="1079677"/>
            <a:ext cx="6096000" cy="17820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золота, как особый сегмент финансового рынка.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рынка золота и его функции.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банковских операций с драгоценными металлами и технологии их проведения.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3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775" y="546185"/>
            <a:ext cx="5867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2. Участники рынка золота и его функции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074" name="Picture 2" descr="http://fxstock.ru/uploads/2013-03/1362325739_Ozhidaet-li-rynok-zolot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5" y="1257300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4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0100" y="209550"/>
            <a:ext cx="10725150" cy="1352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Bookman Old Style" panose="02050604050505020204" pitchFamily="18" charset="0"/>
              </a:rPr>
              <a:t>Современный рынок золота имеет сложную функциональную структуру, зависимую от многих внешних и внутренних факторов.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0100" y="1790700"/>
            <a:ext cx="1072515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Как системное явление рынок золота можно рассматривать с двух точек зрения институциональной и функциональной.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00100" y="3048000"/>
            <a:ext cx="10725150" cy="28765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latin typeface="Bookman Old Style" panose="02050604050505020204" pitchFamily="18" charset="0"/>
              </a:rPr>
              <a:t>Институционально</a:t>
            </a:r>
            <a:r>
              <a:rPr lang="ru-RU" sz="2400">
                <a:latin typeface="Bookman Old Style" panose="02050604050505020204" pitchFamily="18" charset="0"/>
              </a:rPr>
              <a:t> рынок золота - это совокупность торговых ассоциаций и специализированных учреждений, осуществляющих непрерывную торговлю наличным золотом и его производными ин­струментами на базе крупнейших торгово-финансовых центров во всех уровнях организации хозяйственных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195458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88529" y="3406074"/>
            <a:ext cx="4538663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Зо</a:t>
            </a:r>
            <a:r>
              <a:rPr lang="en-US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лотодобывающие</a:t>
            </a:r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компании</a:t>
            </a:r>
            <a:endParaRPr lang="ru-RU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5299" y="240507"/>
            <a:ext cx="11425237" cy="6834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Участники рынка золота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2513" y="4115685"/>
            <a:ext cx="4776788" cy="6277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</a:t>
            </a:r>
            <a:r>
              <a:rPr lang="en-US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ромышленные</a:t>
            </a:r>
            <a:r>
              <a:rPr lang="en-US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потребители</a:t>
            </a:r>
            <a:r>
              <a:rPr lang="en-US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6042" y="2696463"/>
            <a:ext cx="3571875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иржевой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сектор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299" y="1282898"/>
            <a:ext cx="2228851" cy="6045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И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нвесторы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9724" y="1971673"/>
            <a:ext cx="2936083" cy="6405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Ц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ентральные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банки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57860" y="4848222"/>
            <a:ext cx="5560219" cy="6667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рофессиональные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дилеры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и </a:t>
            </a:r>
            <a:r>
              <a:rPr lang="en-US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посредники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1609724" y="923925"/>
            <a:ext cx="1" cy="35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3077765" y="923925"/>
            <a:ext cx="1" cy="104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899422" y="944165"/>
            <a:ext cx="5953" cy="1752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91350" y="944165"/>
            <a:ext cx="0" cy="2461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43950" y="923925"/>
            <a:ext cx="0" cy="319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496550" y="923925"/>
            <a:ext cx="19050" cy="392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6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6750" y="323850"/>
            <a:ext cx="10915650" cy="647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Источниками покрытия потребностей в золоте являются: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8650" y="1367134"/>
            <a:ext cx="2209800" cy="899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новая до­быча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1800" y="1367134"/>
            <a:ext cx="1943100" cy="899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золотой лом (скрап)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5900" y="1302692"/>
            <a:ext cx="2809875" cy="9642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поставки из государственных резервов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39125" y="1302692"/>
            <a:ext cx="3486150" cy="9642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де­тезаврация</a:t>
            </a:r>
            <a:r>
              <a:rPr lang="ru-RU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(поставки из частных накоплений)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750" y="3163486"/>
            <a:ext cx="4248150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источники первичного металла, реализация кото­рого увеличивает общий объем накапливаемой массы золота в мире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2409825" y="1753193"/>
            <a:ext cx="609600" cy="1962150"/>
          </a:xfrm>
          <a:prstGeom prst="rightBrace">
            <a:avLst>
              <a:gd name="adj1" fmla="val 25793"/>
              <a:gd name="adj2" fmla="val 470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7934325" y="1734143"/>
            <a:ext cx="609600" cy="1962150"/>
          </a:xfrm>
          <a:prstGeom prst="rightBrace">
            <a:avLst>
              <a:gd name="adj1" fmla="val 25793"/>
              <a:gd name="adj2" fmla="val 4708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7950" y="3163486"/>
            <a:ext cx="4248150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источники вторичного металла, который попадает на рынок в порядке перераспределения ранее накопленных фондов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7750" y="5545922"/>
            <a:ext cx="9848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Принято различать два основных способа добычи золота: рассыпной и рудный. 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1450" y="209550"/>
            <a:ext cx="11772900" cy="42481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Bookman Old Style" panose="02050604050505020204" pitchFamily="18" charset="0"/>
              </a:rPr>
              <a:t>Функционально рынок золота </a:t>
            </a:r>
            <a:r>
              <a:rPr lang="ru-RU" sz="2400" dirty="0">
                <a:latin typeface="Bookman Old Style" panose="02050604050505020204" pitchFamily="18" charset="0"/>
              </a:rPr>
              <a:t>представляет собой торгово-финансовый центр, в котором сосредоточены торговля золотом и другие коммерческие и имущественные сделки с этим активом и который по существу сводит агентов спроса и предложения золота, обеспечивая реализацию их коммерческих интересов на взаимовыгодных условиях. С этой </a:t>
            </a:r>
            <a:r>
              <a:rPr lang="ru-RU" sz="2400" dirty="0" err="1">
                <a:latin typeface="Bookman Old Style" panose="02050604050505020204" pitchFamily="18" charset="0"/>
              </a:rPr>
              <a:t>пози¬ции</a:t>
            </a:r>
            <a:r>
              <a:rPr lang="ru-RU" sz="2400" dirty="0">
                <a:latin typeface="Bookman Old Style" panose="02050604050505020204" pitchFamily="18" charset="0"/>
              </a:rPr>
              <a:t> функционирование рынка золота должно обеспечить совокупность разнообразных взаимоотношений между субъектами рынка начиная с этапа разведки, добычи, переработки золота вплоть до его </a:t>
            </a:r>
            <a:r>
              <a:rPr lang="ru-RU" sz="2400" dirty="0" err="1">
                <a:latin typeface="Bookman Old Style" panose="02050604050505020204" pitchFamily="18" charset="0"/>
              </a:rPr>
              <a:t>промыш¬ленного</a:t>
            </a:r>
            <a:r>
              <a:rPr lang="ru-RU" sz="2400" dirty="0">
                <a:latin typeface="Bookman Old Style" panose="02050604050505020204" pitchFamily="18" charset="0"/>
              </a:rPr>
              <a:t> и ювелирного потребления, создания золотого запаса государства и </a:t>
            </a:r>
            <a:r>
              <a:rPr lang="ru-RU" sz="2400" dirty="0" err="1">
                <a:latin typeface="Bookman Old Style" panose="02050604050505020204" pitchFamily="18" charset="0"/>
              </a:rPr>
              <a:t>тезавраторов</a:t>
            </a:r>
            <a:r>
              <a:rPr lang="ru-RU" sz="24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5086350"/>
            <a:ext cx="11525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мире принято насчитывать более 50 центров торговли золотом, в том числе 11 - в Западной Европе; 19 - в Азии; 14 - в Америке; 8 - в Африке.</a:t>
            </a:r>
            <a:endParaRPr lang="ru-RU" sz="1100" i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0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359286"/>
            <a:ext cx="1120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3. Основные виды банковских операций с драгоценными металлами и технологии их проведения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374949"/>
            <a:ext cx="762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9317" y="449317"/>
            <a:ext cx="11319642" cy="1797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Главным связующим звеном на рынке драгоценных металлов, форми­рующим их экономический оборот, движение металла от производи­теля к потребителю, от одних владельцев к другим, являются банки. Банки являются ключевым элементом в системе финансового посред­ничества на рынке драгоценных металлов, оставаясь его крупнейшими операторами.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6028" y="2435772"/>
            <a:ext cx="11232931" cy="2254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Сегодня банки осуществляют самые разнообразные операции с драгоценными металлами: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сделки купли-продажи наличного и «бумажного» (безналичного) металла;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привлечение денежных средств на металлические счета во вклады;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размещение драгоценных металлов;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предоставление ссуд под залог драгоценных металлов;</a:t>
            </a:r>
          </a:p>
          <a:p>
            <a:r>
              <a:rPr lang="ru-RU" dirty="0">
                <a:latin typeface="Bookman Old Style" panose="02050604050505020204" pitchFamily="18" charset="0"/>
              </a:rPr>
              <a:t>- доверительное управление и хранение драгоценных металлов.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028" y="4808483"/>
            <a:ext cx="11232931" cy="1505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Основным видом банковских операций с золотом являются </a:t>
            </a:r>
            <a:r>
              <a:rPr lang="ru-RU" b="1" i="1" dirty="0">
                <a:latin typeface="Bookman Old Style" panose="02050604050505020204" pitchFamily="18" charset="0"/>
              </a:rPr>
              <a:t>торговые сделки</a:t>
            </a:r>
            <a:r>
              <a:rPr lang="ru-RU" i="1" dirty="0">
                <a:latin typeface="Bookman Old Style" panose="02050604050505020204" pitchFamily="18" charset="0"/>
              </a:rPr>
              <a:t>, главным образом оптового характера, которые сосредоточены на международном межбанковском рынке драгоценных металлов. </a:t>
            </a:r>
          </a:p>
          <a:p>
            <a:pPr algn="ctr"/>
            <a:r>
              <a:rPr lang="ru-RU" i="1" dirty="0">
                <a:latin typeface="Bookman Old Style" panose="02050604050505020204" pitchFamily="18" charset="0"/>
              </a:rPr>
              <a:t>Всего через банки проходит около 90% мирового оборота драгоценных металлов.</a:t>
            </a:r>
          </a:p>
        </p:txBody>
      </p:sp>
    </p:spTree>
    <p:extLst>
      <p:ext uri="{BB962C8B-B14F-4D97-AF65-F5344CB8AC3E}">
        <p14:creationId xmlns:p14="http://schemas.microsoft.com/office/powerpoint/2010/main" val="200498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52248" y="244367"/>
            <a:ext cx="11422118" cy="922282"/>
          </a:xfrm>
          <a:prstGeom prst="snip2Diag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Технология проведения банковских операций с драгоценными металлами предполагает открытие металлических счетов, на которых ведется учет их количества.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793" y="1283813"/>
            <a:ext cx="949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В международной практике различают два вида ме­таллических счетов: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834" y="1921159"/>
            <a:ext cx="11713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Первый вид</a:t>
            </a:r>
            <a:r>
              <a:rPr lang="ru-RU" sz="1400" dirty="0">
                <a:latin typeface="Bookman Old Style" panose="02050604050505020204" pitchFamily="18" charset="0"/>
              </a:rPr>
              <a:t>, так называемые счета ответственного хранения, или счета </a:t>
            </a:r>
            <a:r>
              <a:rPr lang="ru-RU" sz="1400" dirty="0" err="1">
                <a:latin typeface="Bookman Old Style" panose="02050604050505020204" pitchFamily="18" charset="0"/>
              </a:rPr>
              <a:t>allocated</a:t>
            </a:r>
            <a:r>
              <a:rPr lang="ru-RU" sz="1400" dirty="0">
                <a:latin typeface="Bookman Old Style" panose="02050604050505020204" pitchFamily="18" charset="0"/>
              </a:rPr>
              <a:t>, предназначен для совершения банковских операций с драгоценными металлами, имеющими конкретные индивидуальные признаки (наименование, количество, проба, производитель, серийный номер и др.). Учет на таких счетах, осуществляется в строгом соответствии с внесенными ценностями, так как по требованию клиента банк обязан выдать ему именно те монеты и слитки, которые ранее были зачислены на счет. Свободно использовать такой металл банки не могут, поэтому за ведение счета обычно взимается комиссия, покрывающая расходы банка по хранению и страхованию металла.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834" y="3407472"/>
            <a:ext cx="11634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Второй ви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д, так называемые обезличенные металлические счета, или счета</a:t>
            </a:r>
            <a:r>
              <a:rPr lang="ru-RU" sz="1400" i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unallocated,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Arial Unicode MS" panose="020B0604020202020204" pitchFamily="34" charset="-128"/>
              </a:rPr>
              <a:t> позволяет совершать операции с металлом, не имею­щим индивидуальных признаков. Учет на таких счетах ведется в грам­мах или унциях внесенного металла. Зачисление металла на эти счета может осуществляться не только путем его внесения в наличной фор­ме, но и путем перечисления денежных средств в размере, достаточном для покупки требуемого количества драгоценного металла по текущим ценам.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Выдача металла с таких счетов может происходить как в слит­ках, соответствующих международным стандартам, так и деньгами. Для торговых операций с драгоценными металлами используются только обезличенные металлические счета.</a:t>
            </a:r>
            <a:endParaRPr lang="ru-RU" sz="1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Bookman Old Style" panose="020506040505050202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825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1076" y="378372"/>
            <a:ext cx="11500945" cy="9853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Сделки купли-продажи металла могут осуществляться банками: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либо за свой счет (собственные операции);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либо за счет клиентов (клиент­ские операции).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1074" y="1495094"/>
            <a:ext cx="11500945" cy="7199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Операции купли-продажи наличного металла банки проводят:</a:t>
            </a:r>
          </a:p>
          <a:p>
            <a:pPr algn="ctr"/>
            <a:r>
              <a:rPr lang="ru-RU" dirty="0">
                <a:latin typeface="Bookman Old Style" panose="02050604050505020204" pitchFamily="18" charset="0"/>
              </a:rPr>
              <a:t>с монетами и стандартными слитками.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074" y="2346432"/>
            <a:ext cx="11500945" cy="725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r>
              <a:rPr lang="ru-RU">
                <a:latin typeface="Bookman Old Style" panose="02050604050505020204" pitchFamily="18" charset="0"/>
                <a:ea typeface="Times New Roman" panose="02020603050405020304" pitchFamily="18" charset="0"/>
              </a:rPr>
              <a:t>Банковские операции купли-продажи драгоценного металла услов­но можно разделить на две большие группы: кассовые операции и сроч­ные операции.</a:t>
            </a:r>
            <a:endParaRPr lang="ru-RU" sz="11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071" y="3386953"/>
            <a:ext cx="11500945" cy="8776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Bookman Old Style" panose="02050604050505020204" pitchFamily="18" charset="0"/>
              </a:rPr>
              <a:t>Кассовые</a:t>
            </a:r>
            <a:r>
              <a:rPr lang="en-US" i="1" dirty="0">
                <a:latin typeface="Bookman Old Style" panose="02050604050505020204" pitchFamily="18" charset="0"/>
              </a:rPr>
              <a:t> (</a:t>
            </a:r>
            <a:r>
              <a:rPr lang="en-US" i="1" dirty="0" err="1">
                <a:latin typeface="Bookman Old Style" panose="02050604050505020204" pitchFamily="18" charset="0"/>
              </a:rPr>
              <a:t>текущие</a:t>
            </a:r>
            <a:r>
              <a:rPr lang="en-US" i="1" dirty="0">
                <a:latin typeface="Bookman Old Style" panose="02050604050505020204" pitchFamily="18" charset="0"/>
              </a:rPr>
              <a:t>) </a:t>
            </a:r>
            <a:r>
              <a:rPr lang="en-US" i="1" dirty="0" err="1">
                <a:latin typeface="Bookman Old Style" panose="02050604050505020204" pitchFamily="18" charset="0"/>
              </a:rPr>
              <a:t>операции</a:t>
            </a:r>
            <a:r>
              <a:rPr lang="ru-RU" dirty="0">
                <a:latin typeface="Bookman Old Style" panose="02050604050505020204" pitchFamily="18" charset="0"/>
              </a:rPr>
              <a:t> купли-продажи металла осуществля­ются на условиях «спот» с датой валютирования (датой зачисления- списания металла и валюты) не позднее второго рабочего дня после дня заключения сделки.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072" y="4527324"/>
            <a:ext cx="11500945" cy="856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Bookman Old Style" panose="02050604050505020204" pitchFamily="18" charset="0"/>
              </a:rPr>
              <a:t>Срочные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операции</a:t>
            </a:r>
            <a:r>
              <a:rPr lang="ru-RU" dirty="0">
                <a:latin typeface="Bookman Old Style" panose="02050604050505020204" pitchFamily="18" charset="0"/>
              </a:rPr>
              <a:t> представляют собой договор, предусматриваю­щий поставку драгоценного металла на срок, превышающий второй ра­бочий день (зачастую через 1-3 месяца и более), на условиях, которые оговариваются в момент его заключения. </a:t>
            </a:r>
          </a:p>
        </p:txBody>
      </p:sp>
    </p:spTree>
    <p:extLst>
      <p:ext uri="{BB962C8B-B14F-4D97-AF65-F5344CB8AC3E}">
        <p14:creationId xmlns:p14="http://schemas.microsoft.com/office/powerpoint/2010/main" val="188354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621" y="287198"/>
            <a:ext cx="8410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Рынок золота как особый сегмент финансового рынка</a:t>
            </a:r>
            <a:endParaRPr lang="ru-RU" sz="20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026" name="Picture 2" descr="http://www.masterforex-v.org/system/news/currency_and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41" y="1031512"/>
            <a:ext cx="6096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Scy;&amp;acy;&amp;mcy;&amp;ycy;&amp;iecy; &amp;dcy;&amp;ocy;&amp;rcy;&amp;ocy;&amp;gcy;&amp;icy;&amp;iecy; &amp;dcy;&amp;rcy;&amp;acy;&amp;gcy;&amp;ocy;&amp;tscy;&amp;iecy;&amp;ncy;&amp;ncy;&amp;ycy;&amp;iecy; &amp;mcy;&amp;iecy;&amp;tcy;&amp;acy;&amp;lcy;&amp;lcy;&amp;y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68" y="0"/>
            <a:ext cx="4374932" cy="29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80" y="0"/>
            <a:ext cx="9009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драгоценным металлам относятся: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золото,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серебро,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платина,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ме­таллы платиновой группы (палладий, родий, рутений, иридий, осмий), отличающиеся высокой стоимостью, химической стойкостью, красивым внешним видом в изделиях.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&amp;Icy;&amp;zhcy;&amp;iecy;&amp;vcy;&amp;scy;&amp;kcy; &amp;Icy;&amp;ncy;&amp;fcy;&amp;ocy; - &amp;Ncy;&amp;ocy;&amp;vcy;&amp;ocy;&amp;scy;&amp;tcy;&amp;icy; - &amp;Ecy;&amp;kcy;&amp;ocy;&amp;ncy;&amp;ocy;&amp;mcy;&amp;icy;&amp;kcy;&amp;acy; &amp;icy; &amp;bcy;&amp;icy;&amp;zcy;&amp;ncy;&amp;iecy;&amp;s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5"/>
          <a:stretch/>
        </p:blipFill>
        <p:spPr bwMode="auto">
          <a:xfrm>
            <a:off x="1" y="4067776"/>
            <a:ext cx="3791607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neyKings - &amp;vcy;&amp;scy;&amp;iocy; &amp;ocy; &amp;zcy;&amp;acy;&amp;rcy;&amp;acy;&amp;bcy;&amp;ocy;&amp;tcy;&amp;kcy;&amp;iecy; &amp;vcy; &amp;icy;&amp;ncy;&amp;tcy;&amp;iecy;&amp;rcy;&amp;ncy;&amp;iecy;&amp;t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08" y="4067777"/>
            <a:ext cx="3606869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c Metals - &amp;Kcy;&amp;ocy;&amp;lcy;&amp;lcy;&amp;iecy;&amp;kcy;&amp;tscy;&amp;icy;&amp;yacy; &amp;rcy;&amp;iecy;&amp;fcy;&amp;iecy;&amp;rcy;&amp;acy;&amp;tcy;&amp;ocy;&amp;vcy; &amp;pcy;&amp;ocy; &amp;bcy;&amp;icy;&amp;ocy;&amp;lcy;&amp;ocy;&amp;gcy;&amp;icy;&amp;icy;, &amp;gcy;&amp;iecy;&amp;ocy;&amp;rcy;&amp;gcy;&amp;acy;&amp;fcy;&amp;icy;&amp;icy; &amp;icy; &amp;Ocy;&amp;Bcy;&amp;ZH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76" y="4067776"/>
            <a:ext cx="4793523" cy="279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YUcy;&amp;vcy;&amp;iecy;&amp;lcy;&amp;icy;&amp;rcy;.INFO - &amp;Ncy;&amp;ocy;&amp;vcy;&amp;ocy;&amp;scy;&amp;tcy;&amp;icy; - &amp;Rcy;&amp;ycy;&amp;ncy;&amp;k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039" y="670144"/>
            <a:ext cx="3887190" cy="36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372" y="898634"/>
            <a:ext cx="6558456" cy="2908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Основная роль на рынке драгоценных металлов принадлежит </a:t>
            </a:r>
            <a:r>
              <a:rPr lang="ru-RU" sz="3200" b="1" i="1" dirty="0"/>
              <a:t>золоту</a:t>
            </a:r>
            <a:r>
              <a:rPr lang="ru-RU" sz="2400" dirty="0"/>
              <a:t> - прежде всего потому, что на протяжении столетий именно золото выполняло роль всеобщего эквивалента, т. е. служило деньгами. </a:t>
            </a:r>
          </a:p>
        </p:txBody>
      </p:sp>
    </p:spTree>
    <p:extLst>
      <p:ext uri="{BB962C8B-B14F-4D97-AF65-F5344CB8AC3E}">
        <p14:creationId xmlns:p14="http://schemas.microsoft.com/office/powerpoint/2010/main" val="417590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5083" y="204952"/>
            <a:ext cx="11461531" cy="86710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В различные периоды времени роль золота и его функции изменялись в соответствии с экономической политикой государств.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5082" y="1153512"/>
            <a:ext cx="11461531" cy="84871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эпоху раннего меркантилизма государство устанавливало жест­кие ограничения на вывоз золота из страны с целью увеличения золо­тых запасов, поэтому драгоценному металлу была свойственна толь­ко функция накопления.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5082" y="2107328"/>
            <a:ext cx="11461531" cy="9170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С развитием мануфактурного производства в Европе государства стимулируют торгово-экономические отношения, поощряя экспортно-импортные операции, в процессе которых золото выполняет функцию средства обращения.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082" y="3129459"/>
            <a:ext cx="11461531" cy="10405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период становления капи­талистических отношений при обслуживании торгового обмена золото выступает в качестве всеобщей меры стоимости и выполняет функцию средства платежа. Оно приобретает статус денежного металла, на базе которого в </a:t>
            </a:r>
            <a:r>
              <a:rPr lang="en-US" sz="1600" dirty="0">
                <a:latin typeface="Bookman Old Style" panose="02050604050505020204" pitchFamily="18" charset="0"/>
              </a:rPr>
              <a:t>XIX</a:t>
            </a:r>
            <a:r>
              <a:rPr lang="ru-RU" sz="1600" dirty="0">
                <a:latin typeface="Bookman Old Style" panose="02050604050505020204" pitchFamily="18" charset="0"/>
              </a:rPr>
              <a:t>-</a:t>
            </a:r>
            <a:r>
              <a:rPr lang="en-US" sz="1600" dirty="0">
                <a:latin typeface="Bookman Old Style" panose="02050604050505020204" pitchFamily="18" charset="0"/>
              </a:rPr>
              <a:t>XX</a:t>
            </a:r>
            <a:r>
              <a:rPr lang="ru-RU" sz="1600" dirty="0">
                <a:latin typeface="Bookman Old Style" panose="02050604050505020204" pitchFamily="18" charset="0"/>
              </a:rPr>
              <a:t> вв. действует система золотого стандарта.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081" y="4984531"/>
            <a:ext cx="11461531" cy="104051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В условиях либерализации де­нежного обращения оно используется в качестве мирового резервного актива вплоть до 1970-х гг.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080" y="4169978"/>
            <a:ext cx="1146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Однако, с началом использования бумажных и металлических денег золото по­степенно утрачивает данную функцию.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945" y="63062"/>
            <a:ext cx="12029090" cy="14031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Окончательно из наличного денежного обращения золото исчезло в связи с решением </a:t>
            </a:r>
            <a:r>
              <a:rPr lang="ru-RU" dirty="0" err="1">
                <a:latin typeface="Bookman Old Style" panose="02050604050505020204" pitchFamily="18" charset="0"/>
              </a:rPr>
              <a:t>Бреттон-Вудской</a:t>
            </a:r>
            <a:r>
              <a:rPr lang="ru-RU" dirty="0">
                <a:latin typeface="Bookman Old Style" panose="02050604050505020204" pitchFamily="18" charset="0"/>
              </a:rPr>
              <a:t> международной конференции 1944 г., определившей роль золота в качестве государственного резер­ва для погашения в случае необходимости дефицитов платежных ба­лансов.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945" y="1545022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Конвертируемость денежных единиц в золото была сохранена, по сути, только у американского доллара и только исключительно для обслуживания внешнеторговых операций.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45" y="2727437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Золото полностью перешло в распоряжение государственной вла­сти и стало олицетворением национального состояния, а также окон­чательным запасным активом.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945" y="3909852"/>
            <a:ext cx="12029090" cy="11035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anose="02050604050505020204" pitchFamily="18" charset="0"/>
              </a:rPr>
              <a:t>Ямайская международная финансовая конференция 1976 г. лишь юридически закрепила факт перехода золота в разряд товаров и офи­циально исключила его из денежного обращения.</a:t>
            </a:r>
          </a:p>
        </p:txBody>
      </p:sp>
      <p:pic>
        <p:nvPicPr>
          <p:cNvPr id="2050" name="Picture 2" descr="https://www.gg2.net/newImage/original/1361805201_Gold%20bars%20at%20a%20shop%20in%20Chandigar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9" y="5092267"/>
            <a:ext cx="1887623" cy="12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lau.kz/wp-content/uploads/2015/11/%D0%B7%D0%BE%D0%BB%D0%BE%D1%82%D0%BE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5054631"/>
            <a:ext cx="1672750" cy="12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539" y="5054631"/>
            <a:ext cx="2036016" cy="125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765" y="5092730"/>
            <a:ext cx="2070935" cy="1182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2332" y="5092267"/>
            <a:ext cx="1853736" cy="12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8600" y="247650"/>
            <a:ext cx="11696700" cy="16573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В конце XX в. золото было официально выведено из мировой валютной системы, что дало мощный толчок либерализации операций с золотом и расширило доступ частного сектора на этот рынок. Коренным образом изменились состав участников и структура рынка золота, расширился спектр операций, проводимых с драгоценным металлом.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8600" y="2343150"/>
            <a:ext cx="11696700" cy="3505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atin typeface="Bookman Old Style" panose="02050604050505020204" pitchFamily="18" charset="0"/>
              </a:rPr>
              <a:t>Рынок золота</a:t>
            </a:r>
            <a:r>
              <a:rPr lang="ru-RU" sz="2400" dirty="0">
                <a:latin typeface="Bookman Old Style" panose="02050604050505020204" pitchFamily="18" charset="0"/>
              </a:rPr>
              <a:t> в настоящее время представляет собой сложно организованную систему взаимоотношений между субъектами, функционирующую на разных уровнях ее организации (мировом, региональном, внутреннем) по поводу регулярной купли-продажи данного драгоценного металла в целях промышленно-бытового потребления, частной тезаврации, инвестиций, страхования, спекуляции на разни­це в ценах, а также потребления в качестве валюты для международ­ных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191972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265837"/>
            <a:ext cx="11525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зависимости от объема проводимых операций, их разновидно­стей и режима, санкционированного государством, можно выделить три основных типа золотых рынков:</a:t>
            </a:r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1281500"/>
            <a:ext cx="11525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Tx/>
              <a:buChar char="-"/>
              <a:tabLst>
                <a:tab pos="186690" algn="l"/>
              </a:tabLst>
            </a:pPr>
            <a:r>
              <a:rPr lang="en-US" i="1" dirty="0" err="1">
                <a:latin typeface="Bookman Old Style" panose="02050604050505020204" pitchFamily="18" charset="0"/>
              </a:rPr>
              <a:t>Международные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ru-RU" i="1" dirty="0">
                <a:latin typeface="Bookman Old Style" panose="02050604050505020204" pitchFamily="18" charset="0"/>
              </a:rPr>
              <a:t>(мировые)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ru-RU" dirty="0">
                <a:latin typeface="Bookman Old Style" panose="02050604050505020204" pitchFamily="18" charset="0"/>
              </a:rPr>
              <a:t> - это оптовые рынки с ограничен­ным количеством участников, в качестве которых выступают ведущие транснациональные банки и финансовые корпорации, обладающие от­личной репутацией и мощными ресурсами;</a:t>
            </a:r>
          </a:p>
          <a:p>
            <a:pPr indent="457200" algn="just">
              <a:tabLst>
                <a:tab pos="186690" algn="l"/>
              </a:tabLst>
            </a:pPr>
            <a:endParaRPr lang="ru-RU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buFontTx/>
              <a:buChar char="-"/>
              <a:tabLst>
                <a:tab pos="189230" algn="l"/>
              </a:tabLst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внутренние: свободные и регулируемые. </a:t>
            </a:r>
            <a:r>
              <a:rPr lang="en-US" i="1" dirty="0" err="1">
                <a:latin typeface="Bookman Old Style" panose="02050604050505020204" pitchFamily="18" charset="0"/>
              </a:rPr>
              <a:t>Внутренние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ru-RU" dirty="0">
                <a:latin typeface="Bookman Old Style" panose="02050604050505020204" pitchFamily="18" charset="0"/>
              </a:rPr>
              <a:t> - это рынки одного или нескольких государств с менее существенными оборотами, ориентированные прежде всего на местных инвесторов и </a:t>
            </a:r>
            <a:r>
              <a:rPr lang="ru-RU" dirty="0" err="1">
                <a:latin typeface="Bookman Old Style" panose="02050604050505020204" pitchFamily="18" charset="0"/>
              </a:rPr>
              <a:t>тезавраторов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en-US" i="1" dirty="0" err="1">
                <a:latin typeface="Bookman Old Style" panose="02050604050505020204" pitchFamily="18" charset="0"/>
              </a:rPr>
              <a:t>Внутренние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регулируемые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ru-RU" dirty="0">
                <a:latin typeface="Bookman Old Style" panose="02050604050505020204" pitchFamily="18" charset="0"/>
              </a:rPr>
              <a:t> отличаются более жестким го­сударственным вмешательством, где свободный ввоз-вывоз запре­щен, а регулирование имеет «жесткий» характер за счет установле­ния таких экономических условий, когда свободная торговля золотом становится невыгодной в связи с тем, что операции подпадают под действие прогрессивных налогов, за счет которых цены на золото становятся выше мировых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</a:p>
          <a:p>
            <a:pPr indent="457200" algn="just">
              <a:tabLst>
                <a:tab pos="189230" algn="l"/>
              </a:tabLst>
            </a:pPr>
            <a:endParaRPr lang="ru-RU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tabLst>
                <a:tab pos="183515" algn="l"/>
              </a:tabLst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- </a:t>
            </a:r>
            <a:r>
              <a:rPr lang="en-US" i="1" dirty="0" err="1">
                <a:latin typeface="Bookman Old Style" panose="02050604050505020204" pitchFamily="18" charset="0"/>
              </a:rPr>
              <a:t>Теневые</a:t>
            </a:r>
            <a:r>
              <a:rPr lang="en-US" i="1" dirty="0">
                <a:latin typeface="Bookman Old Style" panose="02050604050505020204" pitchFamily="18" charset="0"/>
              </a:rPr>
              <a:t> («</a:t>
            </a:r>
            <a:r>
              <a:rPr lang="en-US" i="1" dirty="0" err="1">
                <a:latin typeface="Bookman Old Style" panose="02050604050505020204" pitchFamily="18" charset="0"/>
              </a:rPr>
              <a:t>черные</a:t>
            </a:r>
            <a:r>
              <a:rPr lang="en-US" i="1" dirty="0">
                <a:latin typeface="Bookman Old Style" panose="02050604050505020204" pitchFamily="18" charset="0"/>
              </a:rPr>
              <a:t>») </a:t>
            </a:r>
            <a:r>
              <a:rPr lang="en-US" i="1" dirty="0" err="1">
                <a:latin typeface="Bookman Old Style" panose="02050604050505020204" pitchFamily="18" charset="0"/>
              </a:rPr>
              <a:t>рынки</a:t>
            </a:r>
            <a:r>
              <a:rPr lang="en-US" i="1" dirty="0">
                <a:latin typeface="Bookman Old Style" panose="02050604050505020204" pitchFamily="18" charset="0"/>
              </a:rPr>
              <a:t> </a:t>
            </a:r>
            <a:r>
              <a:rPr lang="en-US" i="1" dirty="0" err="1">
                <a:latin typeface="Bookman Old Style" panose="02050604050505020204" pitchFamily="18" charset="0"/>
              </a:rPr>
              <a:t>золота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- это рынки нелегальной торгов­ли золотом, функционирующие в условиях жесткого регулирования либо государственного вето на операции с золотом. </a:t>
            </a:r>
            <a:endParaRPr lang="ru-RU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8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4350" y="190500"/>
            <a:ext cx="110109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anose="02050604050505020204" pitchFamily="18" charset="0"/>
              </a:rPr>
              <a:t>Политика Банка России в отношении своих золотых резервов следует общемировой тенденции.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720840"/>
            <a:ext cx="11468100" cy="419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Bookman Old Style" panose="02050604050505020204" pitchFamily="18" charset="0"/>
              </a:rPr>
              <a:t>Золотые резервы Центрального банка РФ не следует путать с золотым запасом России, частью которого они являются. Золотой запас России включает также золото, хранимое Гохраном России при Министерстве финансов РФ. В отличие от открыто публикуемых данных о резервах Центробанка РФ информация о золоте, находящемся в Гохране, закрыта и является государственной тайной. Соответственно, в общемировую статистику официальных золотых резервов, публикуемую Мировым валютным фондом и Всемирным золотым советом, золото Гохрана не включается. Такая особенность учета государственных золотых резервов встречается и в ряде других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11190976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</TotalTime>
  <Words>1515</Words>
  <Application>Microsoft Office PowerPoint</Application>
  <PresentationFormat>Широкоэкранный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Arial Narrow</vt:lpstr>
      <vt:lpstr>Bookman Old Style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У</dc:creator>
  <cp:lastModifiedBy>Ольга</cp:lastModifiedBy>
  <cp:revision>24</cp:revision>
  <cp:lastPrinted>2016-04-18T09:57:49Z</cp:lastPrinted>
  <dcterms:created xsi:type="dcterms:W3CDTF">2015-04-20T17:36:43Z</dcterms:created>
  <dcterms:modified xsi:type="dcterms:W3CDTF">2016-04-18T09:57:49Z</dcterms:modified>
</cp:coreProperties>
</file>